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60" r:id="rId3"/>
    <p:sldId id="300" r:id="rId4"/>
    <p:sldId id="278" r:id="rId5"/>
    <p:sldId id="292" r:id="rId6"/>
    <p:sldId id="293" r:id="rId7"/>
    <p:sldId id="294" r:id="rId8"/>
    <p:sldId id="295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6" r:id="rId33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</p:embeddedFont>
    <p:embeddedFont>
      <p:font typeface="Calibri" panose="020F0502020204030204"/>
      <p:regular r:id="rId39"/>
      <p:bold r:id="rId40"/>
      <p:italic r:id="rId41"/>
      <p:boldItalic r:id="rId42"/>
    </p:embeddedFont>
    <p:embeddedFont>
      <p:font typeface="Segoe UI" panose="020B0502040204020203" charset="0"/>
      <p:regular r:id="rId43"/>
      <p:bold r:id="rId44"/>
      <p:italic r:id="rId45"/>
      <p:boldItalic r:id="rId46"/>
    </p:embeddedFont>
    <p:embeddedFont>
      <p:font typeface="黑体" panose="02010609060101010101" charset="-122"/>
      <p:regular r:id="rId47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422"/>
    <a:srgbClr val="EE8E00"/>
    <a:srgbClr val="025994"/>
    <a:srgbClr val="702222"/>
    <a:srgbClr val="E4E4E8"/>
    <a:srgbClr val="D7D8DD"/>
    <a:srgbClr val="E2E3E7"/>
    <a:srgbClr val="C8C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396" y="96"/>
      </p:cViewPr>
      <p:guideLst>
        <p:guide orient="horz" pos="2160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1.xml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B2387-CCF7-458B-85AA-C466F4A3DB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44AA9-3393-4C38-A708-1D8A0FA5F21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7" r="6666"/>
          <a:stretch>
            <a:fillRect/>
          </a:stretch>
        </p:blipFill>
        <p:spPr>
          <a:xfrm>
            <a:off x="8284335" y="0"/>
            <a:ext cx="390766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83028" y="426263"/>
            <a:ext cx="323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梯形 2"/>
          <p:cNvSpPr/>
          <p:nvPr userDrawn="1"/>
        </p:nvSpPr>
        <p:spPr>
          <a:xfrm rot="5400000">
            <a:off x="-116115" y="466400"/>
            <a:ext cx="798286" cy="566057"/>
          </a:xfrm>
          <a:prstGeom prst="trapezoid">
            <a:avLst/>
          </a:prstGeom>
          <a:solidFill>
            <a:srgbClr val="FF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818008" y="294661"/>
            <a:ext cx="909534" cy="909534"/>
            <a:chOff x="2414237" y="2712643"/>
            <a:chExt cx="1925534" cy="1925532"/>
          </a:xfrm>
        </p:grpSpPr>
        <p:sp>
          <p:nvSpPr>
            <p:cNvPr id="5" name="椭圆 4"/>
            <p:cNvSpPr/>
            <p:nvPr/>
          </p:nvSpPr>
          <p:spPr>
            <a:xfrm>
              <a:off x="2414237" y="2712643"/>
              <a:ext cx="1925534" cy="1925532"/>
            </a:xfrm>
            <a:prstGeom prst="ellipse">
              <a:avLst/>
            </a:prstGeom>
            <a:solidFill>
              <a:srgbClr val="FFA42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2724535" y="3175099"/>
              <a:ext cx="1304938" cy="1000620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84628" y="426263"/>
            <a:ext cx="323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梯形 2"/>
          <p:cNvSpPr/>
          <p:nvPr userDrawn="1"/>
        </p:nvSpPr>
        <p:spPr>
          <a:xfrm rot="5400000">
            <a:off x="-116115" y="466400"/>
            <a:ext cx="798286" cy="566057"/>
          </a:xfrm>
          <a:prstGeom prst="trapezoid">
            <a:avLst/>
          </a:prstGeom>
          <a:solidFill>
            <a:srgbClr val="FF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818008" y="294661"/>
            <a:ext cx="909534" cy="909534"/>
            <a:chOff x="2414237" y="2712643"/>
            <a:chExt cx="1925534" cy="1925532"/>
          </a:xfrm>
        </p:grpSpPr>
        <p:sp>
          <p:nvSpPr>
            <p:cNvPr id="5" name="椭圆 4"/>
            <p:cNvSpPr/>
            <p:nvPr/>
          </p:nvSpPr>
          <p:spPr>
            <a:xfrm>
              <a:off x="2414237" y="2712643"/>
              <a:ext cx="1925534" cy="1925532"/>
            </a:xfrm>
            <a:prstGeom prst="ellipse">
              <a:avLst/>
            </a:prstGeom>
            <a:solidFill>
              <a:srgbClr val="FFA42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2724535" y="3175099"/>
              <a:ext cx="1304938" cy="1000620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566057" y="426263"/>
            <a:ext cx="323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THREE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梯形 2"/>
          <p:cNvSpPr/>
          <p:nvPr userDrawn="1"/>
        </p:nvSpPr>
        <p:spPr>
          <a:xfrm rot="5400000">
            <a:off x="-116115" y="466400"/>
            <a:ext cx="798286" cy="566057"/>
          </a:xfrm>
          <a:prstGeom prst="trapezoid">
            <a:avLst/>
          </a:prstGeom>
          <a:solidFill>
            <a:srgbClr val="FF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818008" y="294661"/>
            <a:ext cx="909534" cy="909534"/>
            <a:chOff x="2414237" y="2712643"/>
            <a:chExt cx="1925534" cy="1925532"/>
          </a:xfrm>
        </p:grpSpPr>
        <p:sp>
          <p:nvSpPr>
            <p:cNvPr id="5" name="椭圆 4"/>
            <p:cNvSpPr/>
            <p:nvPr/>
          </p:nvSpPr>
          <p:spPr>
            <a:xfrm>
              <a:off x="2414237" y="2712643"/>
              <a:ext cx="1925534" cy="1925532"/>
            </a:xfrm>
            <a:prstGeom prst="ellipse">
              <a:avLst/>
            </a:prstGeom>
            <a:solidFill>
              <a:srgbClr val="FFA42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2724535" y="3175099"/>
              <a:ext cx="1304938" cy="1000620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/>
        </p:nvSpPr>
        <p:spPr>
          <a:xfrm>
            <a:off x="7087781" y="2327186"/>
            <a:ext cx="896163" cy="1680306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02053" y="2485"/>
            <a:ext cx="1859149" cy="1299424"/>
          </a:xfrm>
          <a:custGeom>
            <a:avLst/>
            <a:gdLst>
              <a:gd name="connsiteX0" fmla="*/ 432904 w 1859149"/>
              <a:gd name="connsiteY0" fmla="*/ 0 h 1299424"/>
              <a:gd name="connsiteX1" fmla="*/ 1859149 w 1859149"/>
              <a:gd name="connsiteY1" fmla="*/ 0 h 1299424"/>
              <a:gd name="connsiteX2" fmla="*/ 1426245 w 1859149"/>
              <a:gd name="connsiteY2" fmla="*/ 1299424 h 1299424"/>
              <a:gd name="connsiteX3" fmla="*/ 0 w 1859149"/>
              <a:gd name="connsiteY3" fmla="*/ 1299424 h 129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149" h="1299424">
                <a:moveTo>
                  <a:pt x="432904" y="0"/>
                </a:moveTo>
                <a:lnTo>
                  <a:pt x="1859149" y="0"/>
                </a:lnTo>
                <a:lnTo>
                  <a:pt x="1426245" y="1299424"/>
                </a:lnTo>
                <a:lnTo>
                  <a:pt x="0" y="1299424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3212806" y="0"/>
            <a:ext cx="3710990" cy="6858000"/>
          </a:xfrm>
          <a:prstGeom prst="parallelogram">
            <a:avLst>
              <a:gd name="adj" fmla="val 61567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57589" y="1970468"/>
            <a:ext cx="5578274" cy="1403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/>
          <p:cNvSpPr/>
          <p:nvPr/>
        </p:nvSpPr>
        <p:spPr>
          <a:xfrm rot="16200000">
            <a:off x="804929" y="2221606"/>
            <a:ext cx="1403798" cy="901521"/>
          </a:xfrm>
          <a:prstGeom prst="trapezoid">
            <a:avLst>
              <a:gd name="adj" fmla="val 28149"/>
            </a:avLst>
          </a:prstGeom>
          <a:solidFill>
            <a:srgbClr val="025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228044"/>
            <a:ext cx="1056067" cy="896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65849" y="2092493"/>
            <a:ext cx="4288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spc="600" dirty="0" smtClean="0">
                <a:solidFill>
                  <a:schemeClr val="bg1"/>
                </a:solidFill>
                <a:latin typeface="+mn-ea"/>
              </a:rPr>
              <a:t>AM</a:t>
            </a:r>
            <a:r>
              <a:rPr lang="zh-CN" altLang="en-US" sz="6000" b="1" spc="600" dirty="0" smtClean="0">
                <a:solidFill>
                  <a:schemeClr val="bg1"/>
                </a:solidFill>
                <a:latin typeface="+mn-ea"/>
              </a:rPr>
              <a:t>模型</a:t>
            </a:r>
            <a:endParaRPr lang="zh-CN" altLang="en-US" sz="6000" b="1" spc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9728200" y="0"/>
            <a:ext cx="1930400" cy="3619500"/>
          </a:xfrm>
          <a:prstGeom prst="parallelogram">
            <a:avLst>
              <a:gd name="adj" fmla="val 61567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297820" y="5228823"/>
            <a:ext cx="868894" cy="1629177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>
            <a:off x="10481499" y="5558218"/>
            <a:ext cx="693217" cy="1299782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1088695" y="4414234"/>
            <a:ext cx="868894" cy="1629177"/>
          </a:xfrm>
          <a:prstGeom prst="parallelogram">
            <a:avLst>
              <a:gd name="adj" fmla="val 61567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>
            <a:off x="567242" y="5723049"/>
            <a:ext cx="365497" cy="685307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932739" y="25253"/>
            <a:ext cx="1224000" cy="1223998"/>
            <a:chOff x="222586" y="2787385"/>
            <a:chExt cx="1224000" cy="1223998"/>
          </a:xfrm>
        </p:grpSpPr>
        <p:sp>
          <p:nvSpPr>
            <p:cNvPr id="29" name="椭圆 28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1200" y="1177925"/>
            <a:ext cx="106819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C00000"/>
                </a:solidFill>
              </a:rPr>
              <a:t>Self attention</a:t>
            </a:r>
            <a:r>
              <a:rPr lang="zh-CN" altLang="en-US" sz="2000"/>
              <a:t>这个单词看起来好像每个人都知道是什么意思，但实质上他是算法领域中新出的概念，你可以通过阅读：</a:t>
            </a:r>
            <a:r>
              <a:rPr lang="zh-CN" altLang="en-US" sz="2000" b="1">
                <a:solidFill>
                  <a:srgbClr val="FF0000"/>
                </a:solidFill>
              </a:rPr>
              <a:t>Attention is All You Need</a:t>
            </a:r>
            <a:r>
              <a:rPr lang="zh-CN" altLang="en-US" sz="2000"/>
              <a:t> 来理解self attention的原理。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711200" y="2327275"/>
            <a:ext cx="8675370" cy="1045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假设下面的句子就是我们需要翻译的输入句：</a:t>
            </a:r>
            <a:endParaRPr lang="zh-CN" altLang="en-US"/>
          </a:p>
          <a:p>
            <a:endParaRPr lang="zh-CN" altLang="en-US"/>
          </a:p>
          <a:p>
            <a:r>
              <a:rPr lang="zh-CN" altLang="en-US" sz="2400">
                <a:solidFill>
                  <a:srgbClr val="FF0000"/>
                </a:solidFill>
              </a:rPr>
              <a:t>”The animal didn't cross the street because it was too tired”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1200" y="4082415"/>
            <a:ext cx="98742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当模型处理单词的时候，self attention层可以通过当前单词去查看其输入序列中的其他单词，以此来寻找编码这个单词更好的线索。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2800" y="1100455"/>
            <a:ext cx="10899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计算self attention的第一步是从每个Encoder的输入向量上创建3个向量。所以，对于每个单词，我们创建一个Query向量，一个Key向量和一个Value向量。这些向量是通过词嵌入乘以我们训练过程中创建的3个训练矩阵而产生的。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" y="2022475"/>
            <a:ext cx="10925175" cy="469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2340" y="1144270"/>
            <a:ext cx="109277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计算self attention的第二步是计算得分。以上图为例，假设我们在计算第一个单词“thinking”的self attention。我们需要根据这个单词对输入句子的每个单词进行评分。当我们在某个位置编码单词时，分数决定了对输入句子的其他单词的关照程度。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2066290"/>
            <a:ext cx="9439275" cy="4610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933430" y="1396365"/>
            <a:ext cx="43243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第三步和第四步的计算</a:t>
            </a:r>
            <a:r>
              <a:rPr lang="zh-CN" altLang="en-US"/>
              <a:t>，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9380" y="1209040"/>
            <a:ext cx="80549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第五步是将每个Value向量乘以softmax后的得分。这里实际上的意义在于保存对当前词的关注度不变的情况下，降低对不相关词的关注。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9380" y="2656840"/>
            <a:ext cx="77089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第六步是 累加加权值的向量。 这会在此位置产生self-attention层的输出（对于第一个单词）。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560" y="1209040"/>
            <a:ext cx="36226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Multi-Head Attention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797560" y="2393315"/>
            <a:ext cx="10220325" cy="4061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    </a:t>
            </a:r>
            <a:r>
              <a:rPr lang="zh-CN" altLang="en-US" sz="2000"/>
              <a:t>通过使用“Multi-headed”的机制来进一步完善self attention层。“Multi-headed”主要通过下面2中方式改善了attention层的性能：</a:t>
            </a:r>
            <a:endParaRPr lang="zh-CN" altLang="en-US" sz="2000"/>
          </a:p>
          <a:p>
            <a:r>
              <a:rPr lang="zh-CN" altLang="en-US" sz="2000"/>
              <a:t>   </a:t>
            </a:r>
            <a:endParaRPr lang="zh-CN" altLang="en-US" sz="2000"/>
          </a:p>
          <a:p>
            <a:r>
              <a:rPr lang="zh-CN" altLang="en-US" sz="2000"/>
              <a:t>1. 它拓展了模型关注不同位置的能力。在上面例子中可以看出，”The animal didn't cross the street because it was too tired”，我们的attention机制计算出“it”指代的为“animal”，这在对语言的理解过程中是很有用的。</a:t>
            </a:r>
            <a:endParaRPr lang="zh-CN" altLang="en-US" sz="2000"/>
          </a:p>
          <a:p>
            <a:r>
              <a:rPr lang="zh-CN" altLang="en-US" sz="2000"/>
              <a:t>   </a:t>
            </a:r>
            <a:endParaRPr lang="zh-CN" altLang="en-US" sz="2000"/>
          </a:p>
          <a:p>
            <a:r>
              <a:rPr lang="zh-CN" altLang="en-US" sz="2000"/>
              <a:t>2.它为attention层提供了多个“representation subspaces”。由下图可以看到，在self attention中，我们有多个个Query / Key / Value权重矩阵（Transformer使用8个attention heads）。这些集合中的每个矩阵都是随机初始化生成的。然后通过训练，用于将词嵌入（或者来自较低Encoder/Decoder的矢量）投影到不同的“representation subspaces（表示子空间）”中。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7465194" y="2625258"/>
            <a:ext cx="1709052" cy="3204473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7097" y="179520"/>
            <a:ext cx="323033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 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64280" y="3643573"/>
            <a:ext cx="4663440" cy="637922"/>
            <a:chOff x="3773174" y="3643573"/>
            <a:chExt cx="4663440" cy="637922"/>
          </a:xfrm>
        </p:grpSpPr>
        <p:sp>
          <p:nvSpPr>
            <p:cNvPr id="6" name="文本框 5"/>
            <p:cNvSpPr txBox="1"/>
            <p:nvPr/>
          </p:nvSpPr>
          <p:spPr>
            <a:xfrm>
              <a:off x="3773174" y="3643573"/>
              <a:ext cx="46634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</a:t>
              </a:r>
              <a:endParaRPr lang="en-US" altLang="zh-CN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773174" y="4173495"/>
              <a:ext cx="4663440" cy="108000"/>
              <a:chOff x="3649980" y="3375660"/>
              <a:chExt cx="4663440" cy="108000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3733800" y="3429660"/>
                <a:ext cx="4495800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椭圆 9"/>
              <p:cNvSpPr/>
              <p:nvPr/>
            </p:nvSpPr>
            <p:spPr>
              <a:xfrm>
                <a:off x="3649980" y="3375660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205420" y="3375660"/>
                <a:ext cx="108000" cy="108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平行四边形 12"/>
          <p:cNvSpPr/>
          <p:nvPr/>
        </p:nvSpPr>
        <p:spPr>
          <a:xfrm>
            <a:off x="9728200" y="0"/>
            <a:ext cx="1930400" cy="3619500"/>
          </a:xfrm>
          <a:prstGeom prst="parallelogram">
            <a:avLst>
              <a:gd name="adj" fmla="val 61567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>
            <a:off x="1297820" y="5228823"/>
            <a:ext cx="868894" cy="1629177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/>
          <p:cNvSpPr/>
          <p:nvPr/>
        </p:nvSpPr>
        <p:spPr>
          <a:xfrm>
            <a:off x="10481499" y="5558218"/>
            <a:ext cx="693217" cy="1299782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1088695" y="4414234"/>
            <a:ext cx="868894" cy="1629177"/>
          </a:xfrm>
          <a:prstGeom prst="parallelogram">
            <a:avLst>
              <a:gd name="adj" fmla="val 61567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>
            <a:off x="567242" y="5723049"/>
            <a:ext cx="365497" cy="685307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123541" y="1025771"/>
            <a:ext cx="1944916" cy="1944914"/>
            <a:chOff x="222586" y="2787385"/>
            <a:chExt cx="1224000" cy="1223998"/>
          </a:xfrm>
        </p:grpSpPr>
        <p:sp>
          <p:nvSpPr>
            <p:cNvPr id="19" name="椭圆 18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330" y="1082675"/>
            <a:ext cx="9867900" cy="4187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9330" y="5688330"/>
            <a:ext cx="941324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通过multi-headed attention，我们为每个“header”都独立维护一套Q/K/V的权值矩阵。然后我们还是如之前单词级别的计算过程一样处理这些数据。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5980" y="1010285"/>
            <a:ext cx="98888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如果对上面的例子做同样的self attention计算，而因为我们有8头attention，所以我们会在八个时间点去计算这些不同的权值矩阵，但最后结束时，我们会得到8个不同的Z矩阵。如下图：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310" y="2025015"/>
            <a:ext cx="9534525" cy="475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35145" y="4998085"/>
            <a:ext cx="48926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把这8个矩阵压缩成一个矩阵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8985" y="1128395"/>
            <a:ext cx="41992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Transformer的主体结构图：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27600" y="588010"/>
            <a:ext cx="381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Add &amp; Normalize</a:t>
            </a:r>
            <a:r>
              <a:rPr lang="en-US" altLang="zh-CN" sz="3200"/>
              <a:t> 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985" y="1150620"/>
            <a:ext cx="100482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 当序列输入时，Encoder开始工作，最后在其顶层的Encoder输出矢量组成的列表，然后我们将其转化为一组attention的集合（K,V）。（K,V）将带入每个Decoder的“encoder-decoder attention”层中去计算（这样有助于decoder捕获输入序列的位置信息）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transformer_decoding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04085"/>
            <a:ext cx="10058400" cy="4472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ransformer_decoding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1012190"/>
            <a:ext cx="11645900" cy="5598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95" y="1596390"/>
            <a:ext cx="96856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     Attention这种机制最开始应用于机器翻译的任务中，并且取得了巨大的成就，因而在最近的深度学习模型中受到了大量的关注。在在这个基础上，我们提出一种完全基于Attention机制来加速深度学习训练过程的算法模型-Transformer。</a:t>
            </a:r>
            <a:endParaRPr lang="zh-CN" altLang="en-US" sz="2400"/>
          </a:p>
          <a:p>
            <a:r>
              <a:rPr lang="zh-CN" altLang="en-US" sz="2400"/>
              <a:t>     Transformer在Goole的一篇论文Attention is All You Need被提出。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245235" y="4356735"/>
            <a:ext cx="94272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    </a:t>
            </a:r>
            <a:r>
              <a:rPr lang="zh-CN" altLang="en-US" sz="2400"/>
              <a:t>我们先把Transformer想象成一个黑匣子，在机器翻译的领域中，这个黑匣子的功能就是输入一种语言然后将它翻译成其他语言。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4315" y="3250565"/>
            <a:ext cx="43738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Final Linear and Softmax Layer</a:t>
            </a:r>
            <a:endParaRPr lang="zh-CN" altLang="en-US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/>
        </p:nvSpPr>
        <p:spPr>
          <a:xfrm>
            <a:off x="7087781" y="2327186"/>
            <a:ext cx="896163" cy="1680306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02053" y="2485"/>
            <a:ext cx="1859149" cy="1299424"/>
          </a:xfrm>
          <a:custGeom>
            <a:avLst/>
            <a:gdLst>
              <a:gd name="connsiteX0" fmla="*/ 432904 w 1859149"/>
              <a:gd name="connsiteY0" fmla="*/ 0 h 1299424"/>
              <a:gd name="connsiteX1" fmla="*/ 1859149 w 1859149"/>
              <a:gd name="connsiteY1" fmla="*/ 0 h 1299424"/>
              <a:gd name="connsiteX2" fmla="*/ 1426245 w 1859149"/>
              <a:gd name="connsiteY2" fmla="*/ 1299424 h 1299424"/>
              <a:gd name="connsiteX3" fmla="*/ 0 w 1859149"/>
              <a:gd name="connsiteY3" fmla="*/ 1299424 h 129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149" h="1299424">
                <a:moveTo>
                  <a:pt x="432904" y="0"/>
                </a:moveTo>
                <a:lnTo>
                  <a:pt x="1859149" y="0"/>
                </a:lnTo>
                <a:lnTo>
                  <a:pt x="1426245" y="1299424"/>
                </a:lnTo>
                <a:lnTo>
                  <a:pt x="0" y="1299424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3212806" y="0"/>
            <a:ext cx="3710990" cy="6858000"/>
          </a:xfrm>
          <a:prstGeom prst="parallelogram">
            <a:avLst>
              <a:gd name="adj" fmla="val 61567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57589" y="1970468"/>
            <a:ext cx="5578274" cy="1403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/>
          <p:cNvSpPr/>
          <p:nvPr/>
        </p:nvSpPr>
        <p:spPr>
          <a:xfrm rot="16200000">
            <a:off x="804929" y="2221606"/>
            <a:ext cx="1403798" cy="901521"/>
          </a:xfrm>
          <a:prstGeom prst="trapezoid">
            <a:avLst>
              <a:gd name="adj" fmla="val 28149"/>
            </a:avLst>
          </a:prstGeom>
          <a:solidFill>
            <a:srgbClr val="025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228044"/>
            <a:ext cx="1056067" cy="896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65849" y="2092493"/>
            <a:ext cx="4288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spc="600" dirty="0" smtClean="0">
                <a:solidFill>
                  <a:schemeClr val="bg1"/>
                </a:solidFill>
                <a:latin typeface="+mn-ea"/>
              </a:rPr>
              <a:t>THANKS</a:t>
            </a:r>
            <a:endParaRPr lang="zh-CN" altLang="en-US" sz="6000" b="1" spc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5849" y="3013451"/>
            <a:ext cx="4288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bg1">
                    <a:lumMod val="85000"/>
                  </a:schemeClr>
                </a:solidFill>
              </a:rPr>
              <a:t>FOR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YOUR WATCHING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9728200" y="0"/>
            <a:ext cx="1930400" cy="3619500"/>
          </a:xfrm>
          <a:prstGeom prst="parallelogram">
            <a:avLst>
              <a:gd name="adj" fmla="val 61567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297820" y="5228823"/>
            <a:ext cx="868894" cy="1629177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/>
        </p:nvSpPr>
        <p:spPr>
          <a:xfrm>
            <a:off x="10481499" y="5558218"/>
            <a:ext cx="693217" cy="1299782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1088695" y="4414234"/>
            <a:ext cx="868894" cy="1629177"/>
          </a:xfrm>
          <a:prstGeom prst="parallelogram">
            <a:avLst>
              <a:gd name="adj" fmla="val 61567"/>
            </a:avLst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>
            <a:off x="567242" y="5723049"/>
            <a:ext cx="365497" cy="685307"/>
          </a:xfrm>
          <a:prstGeom prst="parallelogram">
            <a:avLst>
              <a:gd name="adj" fmla="val 61567"/>
            </a:avLst>
          </a:prstGeom>
          <a:solidFill>
            <a:srgbClr val="FFA42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932739" y="25253"/>
            <a:ext cx="1224000" cy="1223998"/>
            <a:chOff x="222586" y="2787385"/>
            <a:chExt cx="1224000" cy="1223998"/>
          </a:xfrm>
        </p:grpSpPr>
        <p:sp>
          <p:nvSpPr>
            <p:cNvPr id="29" name="椭圆 28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87840" y="1790065"/>
            <a:ext cx="2540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这个黑匣子由2个部分组成，一个Encoders和一个Decoders</a:t>
            </a:r>
            <a:r>
              <a:rPr lang="zh-CN" altLang="en-US" sz="3600" b="1"/>
              <a:t>。</a:t>
            </a:r>
            <a:endParaRPr lang="zh-CN" altLang="en-US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5345" y="1217930"/>
            <a:ext cx="9916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对于Encoders中的每一个Encoder，他们结构都是相同的，但是并不会共享权值。每层Encoder有2个部分组成。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695" y="2137410"/>
            <a:ext cx="970597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770" y="1149350"/>
            <a:ext cx="10783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每个Decoder也同样具有这样的层级结构，但是在这之间有一个Attention层，帮助Decoder专注于与输入句子中对应的那个单词（类似与seq2seq models的结构）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215" y="2066925"/>
            <a:ext cx="10906125" cy="40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9775" y="1344930"/>
            <a:ext cx="1016190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     </a:t>
            </a:r>
            <a:r>
              <a:rPr lang="zh-CN" altLang="en-US" sz="2400"/>
              <a:t>我们将每个单词编码为一个512维度的向量，我们用上面这张简短的图形来表示这些向量。词嵌入的过程只发生在最底层的Encoder。但是对于所有的Encoder来说，你都可以按下图来理解。输入（一个向量的列表，每个向量的维度为512维，在最底层Encoder作用是词嵌入，其他层就是其前一层的output）。另外这个列表的大小和词向量维度的大小都是可以设置的超参数。一般情况下，它是我们训练数据集中最长的句子的长度。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4021455"/>
            <a:ext cx="9753600" cy="195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OC_GUID" val="{44d116db-77e5-4db5-b288-f99153b29d95}"/>
</p:tagLst>
</file>

<file path=ppt/theme/theme1.xml><?xml version="1.0" encoding="utf-8"?>
<a:theme xmlns:a="http://schemas.openxmlformats.org/drawingml/2006/main" name="Office 主题">
  <a:themeElements>
    <a:clrScheme name="阳光正好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76C2"/>
      </a:accent1>
      <a:accent2>
        <a:srgbClr val="0393D9"/>
      </a:accent2>
      <a:accent3>
        <a:srgbClr val="5B7503"/>
      </a:accent3>
      <a:accent4>
        <a:srgbClr val="ACBD0F"/>
      </a:accent4>
      <a:accent5>
        <a:srgbClr val="BD917E"/>
      </a:accent5>
      <a:accent6>
        <a:srgbClr val="23446B"/>
      </a:accent6>
      <a:hlink>
        <a:srgbClr val="0563C1"/>
      </a:hlink>
      <a:folHlink>
        <a:srgbClr val="954F72"/>
      </a:folHlink>
    </a:clrScheme>
    <a:fontScheme name="《正式场合》课题汇报、咨询报告、学术研讨等">
      <a:majorFont>
        <a:latin typeface="Arial"/>
        <a:ea typeface="方正综艺简体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2221</Words>
  <Application>WPS 演示</Application>
  <PresentationFormat>宽屏</PresentationFormat>
  <Paragraphs>66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宋体</vt:lpstr>
      <vt:lpstr>Wingdings</vt:lpstr>
      <vt:lpstr>Times New Roman</vt:lpstr>
      <vt:lpstr>微软雅黑</vt:lpstr>
      <vt:lpstr>Calibri</vt:lpstr>
      <vt:lpstr>Segoe UI</vt:lpstr>
      <vt:lpstr>Arial Unicode MS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Administrator</cp:lastModifiedBy>
  <cp:revision>46</cp:revision>
  <dcterms:created xsi:type="dcterms:W3CDTF">2015-12-15T03:08:00Z</dcterms:created>
  <dcterms:modified xsi:type="dcterms:W3CDTF">2019-04-02T12:41:41Z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